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4"/>
  </p:sldMasterIdLst>
  <p:notesMasterIdLst>
    <p:notesMasterId r:id="rId9"/>
  </p:notesMasterIdLst>
  <p:handoutMasterIdLst>
    <p:handoutMasterId r:id="rId10"/>
  </p:handoutMasterIdLst>
  <p:sldIdLst>
    <p:sldId id="256" r:id="rId5"/>
    <p:sldId id="297" r:id="rId6"/>
    <p:sldId id="298" r:id="rId7"/>
    <p:sldId id="30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3A257-91DF-4170-98B9-2DF2CEFA9542}" v="16" dt="2026-07-12T03:50:46.986"/>
  </p1510:revLst>
</p1510:revInfo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88" autoAdjust="0"/>
  </p:normalViewPr>
  <p:slideViewPr>
    <p:cSldViewPr snapToGrid="0" showGuides="1">
      <p:cViewPr varScale="1">
        <p:scale>
          <a:sx n="100" d="100"/>
          <a:sy n="100" d="100"/>
        </p:scale>
        <p:origin x="96" y="204"/>
      </p:cViewPr>
      <p:guideLst/>
    </p:cSldViewPr>
  </p:slideViewPr>
  <p:outlineViewPr>
    <p:cViewPr>
      <p:scale>
        <a:sx n="33" d="100"/>
        <a:sy n="33" d="100"/>
      </p:scale>
      <p:origin x="0" y="-498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RHAYATI BINTI MOHD SOBKI" userId="5920bf3b-9498-4cfb-aad9-b19a6382a1ad" providerId="ADAL" clId="{78B2B90A-E154-46F0-95AB-4FC0E410A154}"/>
    <pc:docChg chg="undo custSel addSld delSld modSld">
      <pc:chgData name="NURHAYATI BINTI MOHD SOBKI" userId="5920bf3b-9498-4cfb-aad9-b19a6382a1ad" providerId="ADAL" clId="{78B2B90A-E154-46F0-95AB-4FC0E410A154}" dt="2026-07-12T03:54:24.937" v="1489" actId="47"/>
      <pc:docMkLst>
        <pc:docMk/>
      </pc:docMkLst>
      <pc:sldChg chg="del">
        <pc:chgData name="NURHAYATI BINTI MOHD SOBKI" userId="5920bf3b-9498-4cfb-aad9-b19a6382a1ad" providerId="ADAL" clId="{78B2B90A-E154-46F0-95AB-4FC0E410A154}" dt="2026-07-12T03:54:18.743" v="1483" actId="47"/>
        <pc:sldMkLst>
          <pc:docMk/>
          <pc:sldMk cId="837402205" sldId="264"/>
        </pc:sldMkLst>
      </pc:sldChg>
      <pc:sldChg chg="del">
        <pc:chgData name="NURHAYATI BINTI MOHD SOBKI" userId="5920bf3b-9498-4cfb-aad9-b19a6382a1ad" providerId="ADAL" clId="{78B2B90A-E154-46F0-95AB-4FC0E410A154}" dt="2026-07-12T03:54:13.147" v="1479" actId="47"/>
        <pc:sldMkLst>
          <pc:docMk/>
          <pc:sldMk cId="1721841647" sldId="266"/>
        </pc:sldMkLst>
      </pc:sldChg>
      <pc:sldChg chg="del">
        <pc:chgData name="NURHAYATI BINTI MOHD SOBKI" userId="5920bf3b-9498-4cfb-aad9-b19a6382a1ad" providerId="ADAL" clId="{78B2B90A-E154-46F0-95AB-4FC0E410A154}" dt="2026-07-12T03:54:21.832" v="1486" actId="47"/>
        <pc:sldMkLst>
          <pc:docMk/>
          <pc:sldMk cId="4259977132" sldId="268"/>
        </pc:sldMkLst>
      </pc:sldChg>
      <pc:sldChg chg="del">
        <pc:chgData name="NURHAYATI BINTI MOHD SOBKI" userId="5920bf3b-9498-4cfb-aad9-b19a6382a1ad" providerId="ADAL" clId="{78B2B90A-E154-46F0-95AB-4FC0E410A154}" dt="2026-07-12T03:54:17.097" v="1482" actId="47"/>
        <pc:sldMkLst>
          <pc:docMk/>
          <pc:sldMk cId="435195399" sldId="283"/>
        </pc:sldMkLst>
      </pc:sldChg>
      <pc:sldChg chg="del">
        <pc:chgData name="NURHAYATI BINTI MOHD SOBKI" userId="5920bf3b-9498-4cfb-aad9-b19a6382a1ad" providerId="ADAL" clId="{78B2B90A-E154-46F0-95AB-4FC0E410A154}" dt="2026-07-12T03:54:23.900" v="1488" actId="47"/>
        <pc:sldMkLst>
          <pc:docMk/>
          <pc:sldMk cId="3604630649" sldId="285"/>
        </pc:sldMkLst>
      </pc:sldChg>
      <pc:sldChg chg="del">
        <pc:chgData name="NURHAYATI BINTI MOHD SOBKI" userId="5920bf3b-9498-4cfb-aad9-b19a6382a1ad" providerId="ADAL" clId="{78B2B90A-E154-46F0-95AB-4FC0E410A154}" dt="2026-07-12T03:54:20.846" v="1485" actId="47"/>
        <pc:sldMkLst>
          <pc:docMk/>
          <pc:sldMk cId="3854442470" sldId="287"/>
        </pc:sldMkLst>
      </pc:sldChg>
      <pc:sldChg chg="del">
        <pc:chgData name="NURHAYATI BINTI MOHD SOBKI" userId="5920bf3b-9498-4cfb-aad9-b19a6382a1ad" providerId="ADAL" clId="{78B2B90A-E154-46F0-95AB-4FC0E410A154}" dt="2026-07-12T03:54:19.912" v="1484" actId="47"/>
        <pc:sldMkLst>
          <pc:docMk/>
          <pc:sldMk cId="2676905442" sldId="289"/>
        </pc:sldMkLst>
      </pc:sldChg>
      <pc:sldChg chg="del">
        <pc:chgData name="NURHAYATI BINTI MOHD SOBKI" userId="5920bf3b-9498-4cfb-aad9-b19a6382a1ad" providerId="ADAL" clId="{78B2B90A-E154-46F0-95AB-4FC0E410A154}" dt="2026-07-12T03:54:08.956" v="1476" actId="47"/>
        <pc:sldMkLst>
          <pc:docMk/>
          <pc:sldMk cId="2201125929" sldId="292"/>
        </pc:sldMkLst>
      </pc:sldChg>
      <pc:sldChg chg="del">
        <pc:chgData name="NURHAYATI BINTI MOHD SOBKI" userId="5920bf3b-9498-4cfb-aad9-b19a6382a1ad" providerId="ADAL" clId="{78B2B90A-E154-46F0-95AB-4FC0E410A154}" dt="2026-07-12T03:54:15.798" v="1481" actId="47"/>
        <pc:sldMkLst>
          <pc:docMk/>
          <pc:sldMk cId="3695820081" sldId="293"/>
        </pc:sldMkLst>
      </pc:sldChg>
      <pc:sldChg chg="del">
        <pc:chgData name="NURHAYATI BINTI MOHD SOBKI" userId="5920bf3b-9498-4cfb-aad9-b19a6382a1ad" providerId="ADAL" clId="{78B2B90A-E154-46F0-95AB-4FC0E410A154}" dt="2026-07-12T03:54:24.937" v="1489" actId="47"/>
        <pc:sldMkLst>
          <pc:docMk/>
          <pc:sldMk cId="2770959368" sldId="294"/>
        </pc:sldMkLst>
      </pc:sldChg>
      <pc:sldChg chg="del">
        <pc:chgData name="NURHAYATI BINTI MOHD SOBKI" userId="5920bf3b-9498-4cfb-aad9-b19a6382a1ad" providerId="ADAL" clId="{78B2B90A-E154-46F0-95AB-4FC0E410A154}" dt="2026-07-12T03:54:14.582" v="1480" actId="47"/>
        <pc:sldMkLst>
          <pc:docMk/>
          <pc:sldMk cId="1605306264" sldId="295"/>
        </pc:sldMkLst>
      </pc:sldChg>
      <pc:sldChg chg="del">
        <pc:chgData name="NURHAYATI BINTI MOHD SOBKI" userId="5920bf3b-9498-4cfb-aad9-b19a6382a1ad" providerId="ADAL" clId="{78B2B90A-E154-46F0-95AB-4FC0E410A154}" dt="2026-07-12T03:54:22.719" v="1487" actId="47"/>
        <pc:sldMkLst>
          <pc:docMk/>
          <pc:sldMk cId="370479512" sldId="296"/>
        </pc:sldMkLst>
      </pc:sldChg>
      <pc:sldChg chg="modSp new mod">
        <pc:chgData name="NURHAYATI BINTI MOHD SOBKI" userId="5920bf3b-9498-4cfb-aad9-b19a6382a1ad" providerId="ADAL" clId="{78B2B90A-E154-46F0-95AB-4FC0E410A154}" dt="2026-07-12T03:42:37.951" v="790" actId="20577"/>
        <pc:sldMkLst>
          <pc:docMk/>
          <pc:sldMk cId="84722200" sldId="298"/>
        </pc:sldMkLst>
        <pc:spChg chg="mod">
          <ac:chgData name="NURHAYATI BINTI MOHD SOBKI" userId="5920bf3b-9498-4cfb-aad9-b19a6382a1ad" providerId="ADAL" clId="{78B2B90A-E154-46F0-95AB-4FC0E410A154}" dt="2026-07-12T03:23:45.893" v="287" actId="14100"/>
          <ac:spMkLst>
            <pc:docMk/>
            <pc:sldMk cId="84722200" sldId="298"/>
            <ac:spMk id="2" creationId="{8BFF3212-19F9-726A-E338-F84DA9032DEC}"/>
          </ac:spMkLst>
        </pc:spChg>
        <pc:spChg chg="mod">
          <ac:chgData name="NURHAYATI BINTI MOHD SOBKI" userId="5920bf3b-9498-4cfb-aad9-b19a6382a1ad" providerId="ADAL" clId="{78B2B90A-E154-46F0-95AB-4FC0E410A154}" dt="2026-07-12T03:42:37.951" v="790" actId="20577"/>
          <ac:spMkLst>
            <pc:docMk/>
            <pc:sldMk cId="84722200" sldId="298"/>
            <ac:spMk id="3" creationId="{EA74E903-9B89-879D-E220-BF03F22D3EF4}"/>
          </ac:spMkLst>
        </pc:spChg>
      </pc:sldChg>
      <pc:sldChg chg="new del">
        <pc:chgData name="NURHAYATI BINTI MOHD SOBKI" userId="5920bf3b-9498-4cfb-aad9-b19a6382a1ad" providerId="ADAL" clId="{78B2B90A-E154-46F0-95AB-4FC0E410A154}" dt="2026-07-12T03:54:10.461" v="1477" actId="47"/>
        <pc:sldMkLst>
          <pc:docMk/>
          <pc:sldMk cId="387234054" sldId="299"/>
        </pc:sldMkLst>
      </pc:sldChg>
      <pc:sldChg chg="new del">
        <pc:chgData name="NURHAYATI BINTI MOHD SOBKI" userId="5920bf3b-9498-4cfb-aad9-b19a6382a1ad" providerId="ADAL" clId="{78B2B90A-E154-46F0-95AB-4FC0E410A154}" dt="2026-07-12T03:54:11.695" v="1478" actId="47"/>
        <pc:sldMkLst>
          <pc:docMk/>
          <pc:sldMk cId="3939247858" sldId="300"/>
        </pc:sldMkLst>
      </pc:sldChg>
      <pc:sldChg chg="modSp new mod">
        <pc:chgData name="NURHAYATI BINTI MOHD SOBKI" userId="5920bf3b-9498-4cfb-aad9-b19a6382a1ad" providerId="ADAL" clId="{78B2B90A-E154-46F0-95AB-4FC0E410A154}" dt="2026-07-12T03:54:01.663" v="1475" actId="255"/>
        <pc:sldMkLst>
          <pc:docMk/>
          <pc:sldMk cId="2970790959" sldId="301"/>
        </pc:sldMkLst>
        <pc:spChg chg="mod">
          <ac:chgData name="NURHAYATI BINTI MOHD SOBKI" userId="5920bf3b-9498-4cfb-aad9-b19a6382a1ad" providerId="ADAL" clId="{78B2B90A-E154-46F0-95AB-4FC0E410A154}" dt="2026-07-12T03:44:04.437" v="806" actId="113"/>
          <ac:spMkLst>
            <pc:docMk/>
            <pc:sldMk cId="2970790959" sldId="301"/>
            <ac:spMk id="2" creationId="{48EB2CDF-5F9F-9626-6391-141054043D2D}"/>
          </ac:spMkLst>
        </pc:spChg>
        <pc:spChg chg="mod">
          <ac:chgData name="NURHAYATI BINTI MOHD SOBKI" userId="5920bf3b-9498-4cfb-aad9-b19a6382a1ad" providerId="ADAL" clId="{78B2B90A-E154-46F0-95AB-4FC0E410A154}" dt="2026-07-12T03:54:01.663" v="1475" actId="255"/>
          <ac:spMkLst>
            <pc:docMk/>
            <pc:sldMk cId="2970790959" sldId="301"/>
            <ac:spMk id="3" creationId="{6BF27FD1-C535-199A-268F-CEBDCA53C4D6}"/>
          </ac:spMkLst>
        </pc:spChg>
      </pc:sldChg>
      <pc:sldMasterChg chg="delSldLayout">
        <pc:chgData name="NURHAYATI BINTI MOHD SOBKI" userId="5920bf3b-9498-4cfb-aad9-b19a6382a1ad" providerId="ADAL" clId="{78B2B90A-E154-46F0-95AB-4FC0E410A154}" dt="2026-07-12T03:54:24.937" v="1489" actId="47"/>
        <pc:sldMasterMkLst>
          <pc:docMk/>
          <pc:sldMasterMk cId="110910551" sldId="2147483799"/>
        </pc:sldMasterMkLst>
        <pc:sldLayoutChg chg="del">
          <pc:chgData name="NURHAYATI BINTI MOHD SOBKI" userId="5920bf3b-9498-4cfb-aad9-b19a6382a1ad" providerId="ADAL" clId="{78B2B90A-E154-46F0-95AB-4FC0E410A154}" dt="2026-07-12T03:54:11.695" v="1478" actId="47"/>
          <pc:sldLayoutMkLst>
            <pc:docMk/>
            <pc:sldMasterMk cId="110910551" sldId="2147483799"/>
            <pc:sldLayoutMk cId="2103417331" sldId="2147483812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13.147" v="1479" actId="47"/>
          <pc:sldLayoutMkLst>
            <pc:docMk/>
            <pc:sldMasterMk cId="110910551" sldId="2147483799"/>
            <pc:sldLayoutMk cId="625334386" sldId="2147483813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14.582" v="1480" actId="47"/>
          <pc:sldLayoutMkLst>
            <pc:docMk/>
            <pc:sldMasterMk cId="110910551" sldId="2147483799"/>
            <pc:sldLayoutMk cId="3735779588" sldId="2147483814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15.798" v="1481" actId="47"/>
          <pc:sldLayoutMkLst>
            <pc:docMk/>
            <pc:sldMasterMk cId="110910551" sldId="2147483799"/>
            <pc:sldLayoutMk cId="3748583640" sldId="2147483815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17.097" v="1482" actId="47"/>
          <pc:sldLayoutMkLst>
            <pc:docMk/>
            <pc:sldMasterMk cId="110910551" sldId="2147483799"/>
            <pc:sldLayoutMk cId="4129685376" sldId="2147483816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19.912" v="1484" actId="47"/>
          <pc:sldLayoutMkLst>
            <pc:docMk/>
            <pc:sldMasterMk cId="110910551" sldId="2147483799"/>
            <pc:sldLayoutMk cId="2009833841" sldId="2147483817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20.846" v="1485" actId="47"/>
          <pc:sldLayoutMkLst>
            <pc:docMk/>
            <pc:sldMasterMk cId="110910551" sldId="2147483799"/>
            <pc:sldLayoutMk cId="4052633641" sldId="2147483818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21.832" v="1486" actId="47"/>
          <pc:sldLayoutMkLst>
            <pc:docMk/>
            <pc:sldMasterMk cId="110910551" sldId="2147483799"/>
            <pc:sldLayoutMk cId="3555291847" sldId="2147483819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22.719" v="1487" actId="47"/>
          <pc:sldLayoutMkLst>
            <pc:docMk/>
            <pc:sldMasterMk cId="110910551" sldId="2147483799"/>
            <pc:sldLayoutMk cId="1486826485" sldId="2147483820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23.900" v="1488" actId="47"/>
          <pc:sldLayoutMkLst>
            <pc:docMk/>
            <pc:sldMasterMk cId="110910551" sldId="2147483799"/>
            <pc:sldLayoutMk cId="2386264458" sldId="2147483821"/>
          </pc:sldLayoutMkLst>
        </pc:sldLayoutChg>
        <pc:sldLayoutChg chg="del">
          <pc:chgData name="NURHAYATI BINTI MOHD SOBKI" userId="5920bf3b-9498-4cfb-aad9-b19a6382a1ad" providerId="ADAL" clId="{78B2B90A-E154-46F0-95AB-4FC0E410A154}" dt="2026-07-12T03:54:24.937" v="1489" actId="47"/>
          <pc:sldLayoutMkLst>
            <pc:docMk/>
            <pc:sldMasterMk cId="110910551" sldId="2147483799"/>
            <pc:sldLayoutMk cId="3289231115" sldId="214748382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4C3C3A6-B337-4D83-9CDB-B9C35780FF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79A68-3D73-4695-8C1E-3CDBCB536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7C6B7-F63D-48F8-8C65-A57506B0F13B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5045C-A7CE-41D4-85C5-0E9ACEEF9B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ABD0F-F8EA-4B9F-8647-FC7D4AE3D8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B78DD-9481-4863-BCCC-946573546D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4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523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8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615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330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988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070901"/>
            <a:ext cx="11265407" cy="149961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055" y="3103684"/>
            <a:ext cx="11274551" cy="3287971"/>
          </a:xfrm>
          <a:solidFill>
            <a:schemeClr val="accent2"/>
          </a:solidFill>
        </p:spPr>
        <p:txBody>
          <a:bodyPr anchor="t" anchorCtr="0"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2819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753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489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61492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91554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753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0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9077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64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457D222-120F-E222-DE7E-B44B0BC1863F}"/>
              </a:ext>
            </a:extLst>
          </p:cNvPr>
          <p:cNvGrpSpPr/>
          <p:nvPr userDrawn="1"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DF259B-1168-B954-21F8-A08A3C462F3C}"/>
                </a:ext>
              </a:extLst>
            </p:cNvPr>
            <p:cNvSpPr/>
            <p:nvPr/>
          </p:nvSpPr>
          <p:spPr>
            <a:xfrm flipV="1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5A595C-AA3A-9D82-01BB-7810CE5F7A5E}"/>
                </a:ext>
              </a:extLst>
            </p:cNvPr>
            <p:cNvSpPr/>
            <p:nvPr/>
          </p:nvSpPr>
          <p:spPr>
            <a:xfrm flipV="1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78CB63-8F78-566B-8120-9DC73FB7B23B}"/>
                </a:ext>
              </a:extLst>
            </p:cNvPr>
            <p:cNvSpPr/>
            <p:nvPr/>
          </p:nvSpPr>
          <p:spPr>
            <a:xfrm flipV="1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 w="539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91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shutterstock.com/th/search/triglyceride-level?image_type=illustration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asiamd.com/tag/kidney-dialysi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MY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79F0267-9D1C-BDA9-A152-B01CD379F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54" y="453642"/>
            <a:ext cx="4105744" cy="57661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Residual TG risk in CKD, why it still matter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r>
              <a:rPr lang="en-US" sz="2400" b="1" dirty="0">
                <a:solidFill>
                  <a:srgbClr val="FFFFFF"/>
                </a:solidFill>
                <a:latin typeface="Algerian" panose="04020705040A02060702" pitchFamily="82" charset="0"/>
              </a:rPr>
              <a:t>presentation by: 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dr. ng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eng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khim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(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cvrm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summit primary care 2026)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400" b="1" dirty="0">
                <a:solidFill>
                  <a:srgbClr val="FFFFFF"/>
                </a:solidFill>
                <a:latin typeface="Algerian" panose="04020705040A02060702" pitchFamily="82" charset="0"/>
              </a:rPr>
              <a:t>summary by : 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dr.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nurhayati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binti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mohd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sobki</a:t>
            </a:r>
            <a:b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</a:b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upm</a:t>
            </a:r>
            <a:r>
              <a:rPr lang="en-US" sz="2400" dirty="0">
                <a:solidFill>
                  <a:srgbClr val="FFFFFF"/>
                </a:solidFill>
                <a:latin typeface="Algerian" panose="04020705040A02060702" pitchFamily="82" charset="0"/>
              </a:rPr>
              <a:t> health </a:t>
            </a:r>
            <a:r>
              <a:rPr lang="en-US" sz="2400" dirty="0" err="1">
                <a:solidFill>
                  <a:srgbClr val="FFFFFF"/>
                </a:solidFill>
                <a:latin typeface="Algerian" panose="04020705040A02060702" pitchFamily="82" charset="0"/>
              </a:rPr>
              <a:t>centre</a:t>
            </a:r>
            <a:endParaRPr lang="en-US" sz="2400" dirty="0">
              <a:solidFill>
                <a:srgbClr val="FFFFFF"/>
              </a:solidFill>
              <a:latin typeface="Algerian" panose="04020705040A02060702" pitchFamily="8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Picture Placeholder 9" descr="A stethoscope on a clipboard">
            <a:extLst>
              <a:ext uri="{FF2B5EF4-FFF2-40B4-BE49-F238E27FC236}">
                <a16:creationId xmlns:a16="http://schemas.microsoft.com/office/drawing/2014/main" id="{CC4B82FA-2EA0-5319-6B9C-8D78349FCB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9913" r="9913"/>
          <a:stretch>
            <a:fillRect/>
          </a:stretch>
        </p:blipFill>
        <p:spPr>
          <a:xfrm>
            <a:off x="4654295" y="457200"/>
            <a:ext cx="7086151" cy="589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9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CA826-5FD4-A585-DCF0-5D84E0126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5" y="467398"/>
            <a:ext cx="11265407" cy="1499616"/>
          </a:xfrm>
        </p:spPr>
        <p:txBody>
          <a:bodyPr/>
          <a:lstStyle/>
          <a:p>
            <a:pPr algn="ctr"/>
            <a:r>
              <a:rPr lang="en-US" dirty="0">
                <a:latin typeface="Amasis MT Pro Black" panose="02040A04050005020304" pitchFamily="18" charset="0"/>
              </a:rPr>
              <a:t>The nephrologist’s catch:  </a:t>
            </a:r>
            <a:br>
              <a:rPr lang="en-US" dirty="0"/>
            </a:b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treating lipids vs protecting kidneys</a:t>
            </a:r>
            <a:endParaRPr lang="en-MY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BEEC2C-038B-C6FA-FD32-649EAAE661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5" y="2350008"/>
            <a:ext cx="11274551" cy="43525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THE TREAT</a:t>
            </a:r>
            <a:r>
              <a:rPr lang="en-US" dirty="0"/>
              <a:t>:  </a:t>
            </a:r>
            <a:r>
              <a:rPr lang="en-US" sz="2000" dirty="0"/>
              <a:t>ESRD DYSLIPIDAEMIA IS DRIVEN BY HYPERTRIGLYCERIDEMIA (TG) AND APO-III, DRASTICALLY INCREASING CARDIOVASCULAR MORBIDITY.</a:t>
            </a:r>
          </a:p>
          <a:p>
            <a:pPr marL="285750" indent="-285750" algn="l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THE BARRIER </a:t>
            </a:r>
            <a:r>
              <a:rPr lang="en-US" dirty="0"/>
              <a:t>: </a:t>
            </a:r>
            <a:r>
              <a:rPr lang="en-US" sz="2000" dirty="0"/>
              <a:t>CONVENTIONAL FIBRATES (FINOFIBRATE/BEZAFIBRATE) ARE NOTORIUS FOR RENAL ACCUMULATION, PROMPTING CLINICAL INERTIA. PRESCRIBRES ARE FORCED TO CHOOSE BETWEEN CONTROLLING LIPIDS AND ACCELERATING RENAL DECLINE.</a:t>
            </a:r>
          </a:p>
          <a:p>
            <a:pPr marL="285750" indent="-285750" algn="l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GUIDELINE ROADBLOCK: </a:t>
            </a:r>
            <a:r>
              <a:rPr lang="en-US" sz="2000" dirty="0"/>
              <a:t>KDIGO GUIDELINESSPECIFICALLY RECOMMEND AGAINST THE ROUTINE USE OF FIBRATES IN THE CKD POPULATION DUE TI INCREASED RISK OF ADVERSE EVENTS, TRAPPING PRACTITIONERS IN CLINICAL INERTIA.</a:t>
            </a:r>
            <a:endParaRPr lang="en-MY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61CEF8-3652-2299-DA0B-B645F1369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3350" y="653561"/>
            <a:ext cx="2486025" cy="1622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CF41FB-A71D-9538-3E3F-8C09B4E29C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462135" y="5292852"/>
            <a:ext cx="2539366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1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3212-19F9-726A-E338-F84DA9032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070901"/>
            <a:ext cx="11265407" cy="853149"/>
          </a:xfrm>
        </p:spPr>
        <p:txBody>
          <a:bodyPr/>
          <a:lstStyle/>
          <a:p>
            <a:pPr algn="ctr"/>
            <a:r>
              <a:rPr lang="en-US" dirty="0">
                <a:latin typeface="Amasis MT Pro Black" panose="02040A04050005020304" pitchFamily="18" charset="0"/>
              </a:rPr>
              <a:t>PEMAFIBRATE</a:t>
            </a:r>
            <a:endParaRPr lang="en-MY" dirty="0">
              <a:latin typeface="Amasis MT Pro Black" panose="02040A04050005020304" pitchFamily="18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74E903-9B89-879D-E220-BF03F22D3E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5" y="2143126"/>
            <a:ext cx="11274551" cy="4248530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400" b="1" dirty="0"/>
              <a:t>PEMAFIBRATE</a:t>
            </a:r>
            <a:r>
              <a:rPr lang="en-US" dirty="0"/>
              <a:t>: </a:t>
            </a:r>
            <a:r>
              <a:rPr lang="en-US" sz="2000" dirty="0"/>
              <a:t>HIGHLY SELECTIVE PEROXISOME PROLIFERATOR- ACTIVATED RECEPTOR ALPHA (PPR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>
                <a:cs typeface="Times New Roman" panose="02020603050405020304" pitchFamily="18" charset="0"/>
              </a:rPr>
              <a:t>MODULATOR.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000" dirty="0">
                <a:cs typeface="Times New Roman" panose="02020603050405020304" pitchFamily="18" charset="0"/>
              </a:rPr>
              <a:t>IT RETAINS POTENT TRIGLYCERIDE-LOWERING CAPABILITIES WHILE ENTIRE BYPASSING THE PSYCHOLOGICAL PATHWAYS THAT TRIGGER LIVER ENZYME ELEVATION AND RENAL TOXICITY.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000" dirty="0">
                <a:cs typeface="Times New Roman" panose="02020603050405020304" pitchFamily="18" charset="0"/>
              </a:rPr>
              <a:t>ITS ALSO UTILIZES A COMPLETELY DIFFERENT METABOLIC EXIT ROUTE. IT IS PRIMARILY METABOLIZED HEPATICALLY AND EXCRETED VIA BILE, ELIMINATING THE RISK OF RENAL ACCUMULATION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000" dirty="0">
                <a:cs typeface="Times New Roman" panose="02020603050405020304" pitchFamily="18" charset="0"/>
              </a:rPr>
              <a:t>FROM THE COHORT STUDY BY IWASAKI: RETROSPECTIVESTUDY OF CKD WITH HYPERTRIGLYCERIDEMIA SWITCHED FROM FINOFIBRATE/BEZAFIBRATE TO PEMAFIBRATE OVER 24 WEEKS SHOW THE eGFR AVERAGE IMPROVEMENT TILL +10.2 mL/min/1.73m2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8472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B2CDF-5F9F-9626-6391-141054043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5" y="394626"/>
            <a:ext cx="11265407" cy="1499616"/>
          </a:xfrm>
        </p:spPr>
        <p:txBody>
          <a:bodyPr/>
          <a:lstStyle/>
          <a:p>
            <a:pPr algn="ctr"/>
            <a:r>
              <a:rPr lang="en-US" b="1" dirty="0"/>
              <a:t>conclusion</a:t>
            </a:r>
            <a:endParaRPr lang="en-MY" b="1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F27FD1-C535-199A-268F-CEBDCA53C4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5" y="2105026"/>
            <a:ext cx="11274551" cy="4286630"/>
          </a:xfrm>
        </p:spPr>
        <p:txBody>
          <a:bodyPr/>
          <a:lstStyle/>
          <a:p>
            <a:pPr marL="285750" indent="-285750" algn="l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400" b="1" dirty="0"/>
              <a:t>TREAT WITH CONFIDENCE- </a:t>
            </a:r>
            <a:r>
              <a:rPr lang="en-US" sz="2000" dirty="0"/>
              <a:t>HYPERTRIGLYCERIDEMIA IN CKD CAN FINALLY BE TREATED. PEMAFIBRATE BREAKS THE CLINICAL INERTIA BY BYPASSING RENAL CLEARANCE</a:t>
            </a:r>
          </a:p>
          <a:p>
            <a:pPr marL="285750" indent="-285750" algn="l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400" b="1" dirty="0"/>
              <a:t>SWITCH TO RESTORE</a:t>
            </a:r>
            <a:r>
              <a:rPr lang="en-MY" dirty="0"/>
              <a:t>- </a:t>
            </a:r>
            <a:r>
              <a:rPr lang="en-MY" sz="2000" dirty="0"/>
              <a:t>TRANSITIONING PATIENTS FROM CONVERTIONAL FIBRATES TO PEMAFIBRATES ACTIVELY REVERSE IATROGENIC DAMAGE, RESTORING eGFR by 10% AND STABILIZING </a:t>
            </a:r>
            <a:r>
              <a:rPr lang="en-MY" sz="2000" dirty="0" err="1"/>
              <a:t>sCr.</a:t>
            </a:r>
            <a:endParaRPr lang="en-MY" sz="2000" dirty="0"/>
          </a:p>
          <a:p>
            <a:pPr marL="285750" indent="-285750" algn="l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MY" sz="2400" b="1" dirty="0"/>
              <a:t>PROTECT THE HEART- </a:t>
            </a:r>
            <a:r>
              <a:rPr lang="en-MY" sz="2000" dirty="0"/>
              <a:t>ACTIVE SPPARM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cs typeface="Times New Roman" panose="02020603050405020304" pitchFamily="18" charset="0"/>
              </a:rPr>
              <a:t> OFFERS CARDIOVASCULAR PROTECTION, REDUCING MACE RISK BY 27% IN HIGHLY VULNERABLE CKD POPULATION</a:t>
            </a:r>
          </a:p>
          <a:p>
            <a:pPr marL="285750" indent="-285750" algn="l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cs typeface="Times New Roman" panose="02020603050405020304" pitchFamily="18" charset="0"/>
              </a:rPr>
              <a:t>PEMAFIBRATE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sz="2000" dirty="0">
                <a:cs typeface="Times New Roman" panose="02020603050405020304" pitchFamily="18" charset="0"/>
              </a:rPr>
              <a:t>ESTABLISHES AN UNCOMPROMISING STANDARD OF CARE FOR ATHEROGENIC DYSLIPIDAEMIA IN HIGH-RISK CKD PATIENTS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079095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F73A0BD-7181-498D-8F31-EF8C44F83B86}">
  <we:reference id="4b785c87-866c-4bad-85d8-5d1ae467ac9a" version="3.20.1.0" store="EXCatalog" storeType="EXCatalog"/>
  <we:alternateReferences>
    <we:reference id="WA104381909" version="3.20.1.0" store="en-MY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D1F84C-D1FD-4B1B-9CFD-8E0D96AC4D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00B2AC-C335-4100-B8B3-2D9F49A7290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0037C456-A6DA-4DEE-A3FB-4EC3058FD0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Dividend design</Template>
  <TotalTime>73</TotalTime>
  <Words>318</Words>
  <Application>Microsoft Office PowerPoint</Application>
  <PresentationFormat>Widescreen</PresentationFormat>
  <Paragraphs>17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Algerian</vt:lpstr>
      <vt:lpstr>Amasis MT Pro Black</vt:lpstr>
      <vt:lpstr>Arial</vt:lpstr>
      <vt:lpstr>Calibri</vt:lpstr>
      <vt:lpstr>Cambria</vt:lpstr>
      <vt:lpstr>Gill Sans MT</vt:lpstr>
      <vt:lpstr>Times New Roman</vt:lpstr>
      <vt:lpstr>Wingdings</vt:lpstr>
      <vt:lpstr>Wingdings 2</vt:lpstr>
      <vt:lpstr>DividendVTI</vt:lpstr>
      <vt:lpstr>Residual TG risk in CKD, why it still matter presentation by:  dr. ng eng khim  (cvrm summit primary care 2026)   summary by :  dr. nurhayati binti mohd sobki upm health centre</vt:lpstr>
      <vt:lpstr>The nephrologist’s catch:   treating lipids vs protecting kidneys</vt:lpstr>
      <vt:lpstr>PEMAFIBRATE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NURHAYATI BINTI MOHD SOBKI</dc:creator>
  <cp:lastModifiedBy>NURHAYATI BINTI MOHD SOBKI</cp:lastModifiedBy>
  <cp:revision>1</cp:revision>
  <dcterms:created xsi:type="dcterms:W3CDTF">2026-07-12T02:40:44Z</dcterms:created>
  <dcterms:modified xsi:type="dcterms:W3CDTF">2026-07-12T03:54:29Z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